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DE"/>
          </a:solidFill>
        </a:fill>
      </a:tcStyle>
    </a:wholeTbl>
    <a:band2H>
      <a:tcTxStyle b="def" i="def"/>
      <a:tcStyle>
        <a:tcBdr/>
        <a:fill>
          <a:solidFill>
            <a:srgbClr val="E6E9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DF6"/>
          </a:solidFill>
        </a:fill>
      </a:tcStyle>
    </a:wholeTbl>
    <a:band2H>
      <a:tcTxStyle b="def" i="def"/>
      <a:tcStyle>
        <a:tcBdr/>
        <a:fill>
          <a:solidFill>
            <a:srgbClr val="E6EFF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3D9"/>
          </a:solidFill>
        </a:fill>
      </a:tcStyle>
    </a:wholeTbl>
    <a:band2H>
      <a:tcTxStyle b="def" i="def"/>
      <a:tcStyle>
        <a:tcBdr/>
        <a:fill>
          <a:solidFill>
            <a:srgbClr val="FFF1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EA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46524"/>
              </a:solidFill>
              <a:prstDash val="solid"/>
              <a:round/>
            </a:ln>
          </a:top>
          <a:bottom>
            <a:ln w="254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46524"/>
              </a:solidFill>
              <a:prstDash val="solid"/>
              <a:round/>
            </a:ln>
          </a:top>
          <a:bottom>
            <a:ln w="254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2CB"/>
          </a:solidFill>
        </a:fill>
      </a:tcStyle>
    </a:wholeTbl>
    <a:band2H>
      <a:tcTxStyle b="def" i="def"/>
      <a:tcStyle>
        <a:tcBdr/>
        <a:fill>
          <a:solidFill>
            <a:srgbClr val="FDEA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652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6524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6524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4652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46524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508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254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Picking up</a:t>
            </a:r>
          </a:p>
          <a:p>
            <a:pPr>
              <a:defRPr sz="1100"/>
            </a:pPr>
            <a:r>
              <a:t>Burying</a:t>
            </a:r>
          </a:p>
          <a:p>
            <a:pPr>
              <a:defRPr sz="1100"/>
            </a:pPr>
            <a:r>
              <a:t>Partner / playing alone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Picking up</a:t>
            </a:r>
          </a:p>
          <a:p>
            <a:pPr>
              <a:defRPr sz="1100"/>
            </a:pPr>
            <a:r>
              <a:t>Burying</a:t>
            </a:r>
          </a:p>
          <a:p>
            <a:pPr>
              <a:defRPr sz="1100"/>
            </a:pPr>
            <a:r>
              <a:t>Partner / playing alone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Picking up</a:t>
            </a:r>
          </a:p>
          <a:p>
            <a:pPr>
              <a:defRPr sz="1100"/>
            </a:pPr>
            <a:r>
              <a:t>Burying</a:t>
            </a:r>
          </a:p>
          <a:p>
            <a:pPr>
              <a:defRPr sz="1100"/>
            </a:pPr>
            <a:r>
              <a:t>Partner / playing alone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Picking up</a:t>
            </a:r>
          </a:p>
          <a:p>
            <a:pPr>
              <a:defRPr sz="1100"/>
            </a:pPr>
            <a:r>
              <a:t>Burying</a:t>
            </a:r>
          </a:p>
          <a:p>
            <a:pPr>
              <a:defRPr sz="1100"/>
            </a:pPr>
            <a:r>
              <a:t>Partner / playing alone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Picking up</a:t>
            </a:r>
          </a:p>
          <a:p>
            <a:pPr>
              <a:defRPr sz="1100"/>
            </a:pPr>
            <a:r>
              <a:t>Burying</a:t>
            </a:r>
          </a:p>
          <a:p>
            <a:pPr>
              <a:defRPr sz="1100"/>
            </a:pPr>
            <a:r>
              <a:t>Partner / playing alone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Picking up</a:t>
            </a:r>
          </a:p>
          <a:p>
            <a:pPr>
              <a:defRPr sz="1100"/>
            </a:pPr>
            <a:r>
              <a:t>Burying</a:t>
            </a:r>
          </a:p>
          <a:p>
            <a:pPr>
              <a:defRPr sz="1100"/>
            </a:pPr>
            <a:r>
              <a:t>Partner / playing alone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"/>
          <p:cNvSpPr/>
          <p:nvPr/>
        </p:nvSpPr>
        <p:spPr>
          <a:xfrm>
            <a:off x="2477723" y="415650"/>
            <a:ext cx="6244201" cy="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" name="Shape 11"/>
          <p:cNvSpPr/>
          <p:nvPr/>
        </p:nvSpPr>
        <p:spPr>
          <a:xfrm>
            <a:off x="2477723" y="4739999"/>
            <a:ext cx="62442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" name="Shape 12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2390265" y="3238450"/>
            <a:ext cx="6331501" cy="12417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61"/>
          <p:cNvSpPr/>
          <p:nvPr/>
        </p:nvSpPr>
        <p:spPr>
          <a:xfrm>
            <a:off x="425200" y="4739999"/>
            <a:ext cx="82968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Shape 62"/>
          <p:cNvSpPr/>
          <p:nvPr/>
        </p:nvSpPr>
        <p:spPr>
          <a:xfrm>
            <a:off x="425200" y="415650"/>
            <a:ext cx="8296801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Title Text"/>
          <p:cNvSpPr txBox="1"/>
          <p:nvPr>
            <p:ph type="title"/>
          </p:nvPr>
        </p:nvSpPr>
        <p:spPr>
          <a:xfrm>
            <a:off x="853950" y="1304850"/>
            <a:ext cx="7436101" cy="1538400"/>
          </a:xfrm>
          <a:prstGeom prst="rect">
            <a:avLst/>
          </a:prstGeom>
        </p:spPr>
        <p:txBody>
          <a:bodyPr anchor="ctr"/>
          <a:lstStyle>
            <a:lvl1pPr algn="ctr">
              <a:defRPr sz="9600">
                <a:solidFill>
                  <a:srgbClr val="F46524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quarter" idx="1"/>
          </p:nvPr>
        </p:nvSpPr>
        <p:spPr>
          <a:xfrm>
            <a:off x="853950" y="2919450"/>
            <a:ext cx="7436101" cy="107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7"/>
          <p:cNvSpPr/>
          <p:nvPr/>
        </p:nvSpPr>
        <p:spPr>
          <a:xfrm>
            <a:off x="425200" y="415650"/>
            <a:ext cx="8296801" cy="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" name="Shape 18"/>
          <p:cNvSpPr/>
          <p:nvPr/>
        </p:nvSpPr>
        <p:spPr>
          <a:xfrm>
            <a:off x="425200" y="4739999"/>
            <a:ext cx="82968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" name="Title Text"/>
          <p:cNvSpPr txBox="1"/>
          <p:nvPr>
            <p:ph type="title"/>
          </p:nvPr>
        </p:nvSpPr>
        <p:spPr>
          <a:xfrm>
            <a:off x="406424" y="1806824"/>
            <a:ext cx="8296801" cy="1542001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22"/>
          <p:cNvSpPr/>
          <p:nvPr/>
        </p:nvSpPr>
        <p:spPr>
          <a:xfrm>
            <a:off x="2477723" y="415650"/>
            <a:ext cx="6244201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" name="Shape 23"/>
          <p:cNvSpPr/>
          <p:nvPr/>
        </p:nvSpPr>
        <p:spPr>
          <a:xfrm>
            <a:off x="2477723" y="4739999"/>
            <a:ext cx="62442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Shape 24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2400250" y="575950"/>
            <a:ext cx="6321601" cy="6354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xfrm>
            <a:off x="2410111" y="1595774"/>
            <a:ext cx="6321602" cy="30024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29"/>
          <p:cNvSpPr/>
          <p:nvPr/>
        </p:nvSpPr>
        <p:spPr>
          <a:xfrm>
            <a:off x="2477723" y="415650"/>
            <a:ext cx="6244201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30"/>
          <p:cNvSpPr/>
          <p:nvPr/>
        </p:nvSpPr>
        <p:spPr>
          <a:xfrm>
            <a:off x="2477723" y="4739999"/>
            <a:ext cx="62442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hape 31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8" name="Title Text"/>
          <p:cNvSpPr txBox="1"/>
          <p:nvPr>
            <p:ph type="title"/>
          </p:nvPr>
        </p:nvSpPr>
        <p:spPr>
          <a:xfrm>
            <a:off x="2400250" y="575950"/>
            <a:ext cx="6321601" cy="6354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2400301" y="1602675"/>
            <a:ext cx="3071401" cy="3002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34"/>
          <p:cNvSpPr txBox="1"/>
          <p:nvPr>
            <p:ph type="body" sz="quarter" idx="13"/>
          </p:nvPr>
        </p:nvSpPr>
        <p:spPr>
          <a:xfrm>
            <a:off x="5650570" y="1602675"/>
            <a:ext cx="3071402" cy="3002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1400"/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40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319499" y="936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quarter" idx="1"/>
          </p:nvPr>
        </p:nvSpPr>
        <p:spPr>
          <a:xfrm>
            <a:off x="319499" y="1846802"/>
            <a:ext cx="2808001" cy="28062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 point">
    <p:bg>
      <p:bgPr>
        <a:solidFill>
          <a:srgbClr val="7575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45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283102" y="712140"/>
            <a:ext cx="6244201" cy="38355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49"/>
          <p:cNvSpPr/>
          <p:nvPr/>
        </p:nvSpPr>
        <p:spPr>
          <a:xfrm>
            <a:off x="4572000" y="124"/>
            <a:ext cx="4572000" cy="5143501"/>
          </a:xfrm>
          <a:prstGeom prst="rect">
            <a:avLst/>
          </a:prstGeom>
          <a:solidFill>
            <a:srgbClr val="F4652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" name="Shape 50"/>
          <p:cNvSpPr/>
          <p:nvPr/>
        </p:nvSpPr>
        <p:spPr>
          <a:xfrm>
            <a:off x="5029675" y="4495500"/>
            <a:ext cx="4683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265500" y="1397349"/>
            <a:ext cx="4045200" cy="1318201"/>
          </a:xfrm>
          <a:prstGeom prst="rect">
            <a:avLst/>
          </a:prstGeom>
        </p:spPr>
        <p:txBody>
          <a:bodyPr anchor="b"/>
          <a:lstStyle>
            <a:lvl1pPr algn="ctr">
              <a:defRPr sz="3600">
                <a:solidFill>
                  <a:srgbClr val="F4652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265500" y="2735370"/>
            <a:ext cx="4045200" cy="1345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53"/>
          <p:cNvSpPr txBox="1"/>
          <p:nvPr>
            <p:ph type="body" sz="half" idx="13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56"/>
          <p:cNvSpPr/>
          <p:nvPr/>
        </p:nvSpPr>
        <p:spPr>
          <a:xfrm>
            <a:off x="425200" y="4739999"/>
            <a:ext cx="82968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Shape 57"/>
          <p:cNvSpPr/>
          <p:nvPr/>
        </p:nvSpPr>
        <p:spPr>
          <a:xfrm>
            <a:off x="425197" y="415650"/>
            <a:ext cx="183301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328016" y="4226024"/>
            <a:ext cx="8388602" cy="3936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lnSpc>
                <a:spcPct val="100000"/>
              </a:lnSpc>
              <a:spcBef>
                <a:spcPts val="0"/>
              </a:spcBef>
            </a:lvl1pPr>
            <a:lvl2pPr>
              <a:lnSpc>
                <a:spcPct val="100000"/>
              </a:lnSpc>
              <a:spcBef>
                <a:spcPts val="0"/>
              </a:spcBef>
            </a:lvl2pPr>
            <a:lvl3pPr>
              <a:lnSpc>
                <a:spcPct val="100000"/>
              </a:lnSpc>
              <a:spcBef>
                <a:spcPts val="0"/>
              </a:spcBef>
            </a:lvl3pPr>
            <a:lvl4pPr>
              <a:lnSpc>
                <a:spcPct val="100000"/>
              </a:lnSpc>
              <a:spcBef>
                <a:spcPts val="0"/>
              </a:spcBef>
            </a:lvl4pPr>
            <a:lvl5pPr>
              <a:lnSpc>
                <a:spcPct val="100000"/>
              </a:lnSpc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03299" y="411575"/>
            <a:ext cx="8520602" cy="63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709886" y="4717933"/>
            <a:ext cx="336814" cy="335250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72" descr="Shape 72"/>
          <p:cNvPicPr>
            <a:picLocks noChangeAspect="1"/>
          </p:cNvPicPr>
          <p:nvPr/>
        </p:nvPicPr>
        <p:blipFill>
          <a:blip r:embed="rId2">
            <a:extLst/>
          </a:blip>
          <a:srcRect l="0" t="0" r="1719" b="17067"/>
          <a:stretch>
            <a:fillRect/>
          </a:stretch>
        </p:blipFill>
        <p:spPr>
          <a:xfrm>
            <a:off x="0" y="-1"/>
            <a:ext cx="9144000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73"/>
          <p:cNvSpPr txBox="1"/>
          <p:nvPr>
            <p:ph type="ctrTitle"/>
          </p:nvPr>
        </p:nvSpPr>
        <p:spPr>
          <a:xfrm>
            <a:off x="566975" y="630224"/>
            <a:ext cx="6331500" cy="2127376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Sheepshead</a:t>
            </a:r>
          </a:p>
          <a:p>
            <a:pPr>
              <a:defRPr i="1" sz="3000"/>
            </a:pPr>
            <a:r>
              <a:t>Farm to Desktop</a:t>
            </a:r>
          </a:p>
          <a:p>
            <a:pPr>
              <a:defRPr i="1" sz="3000"/>
            </a:pPr>
            <a:r>
              <a:t>Spring 2016</a:t>
            </a:r>
          </a:p>
        </p:txBody>
      </p:sp>
      <p:sp>
        <p:nvSpPr>
          <p:cNvPr id="129" name="Shape 74"/>
          <p:cNvSpPr txBox="1"/>
          <p:nvPr>
            <p:ph type="subTitle" sz="quarter" idx="1"/>
          </p:nvPr>
        </p:nvSpPr>
        <p:spPr>
          <a:xfrm>
            <a:off x="615141" y="3238450"/>
            <a:ext cx="6331500" cy="1241700"/>
          </a:xfrm>
          <a:prstGeom prst="rect">
            <a:avLst/>
          </a:prstGeom>
        </p:spPr>
        <p:txBody>
          <a:bodyPr/>
          <a:lstStyle/>
          <a:p>
            <a:pPr/>
            <a:r>
              <a:t>David Goldstein</a:t>
            </a:r>
          </a:p>
        </p:txBody>
      </p:sp>
      <p:sp>
        <p:nvSpPr>
          <p:cNvPr id="130" name="Shape 75"/>
          <p:cNvSpPr txBox="1"/>
          <p:nvPr/>
        </p:nvSpPr>
        <p:spPr>
          <a:xfrm>
            <a:off x="510449" y="4370771"/>
            <a:ext cx="8123102" cy="50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  Computer Science Capstone Presentation</a:t>
            </a:r>
          </a:p>
        </p:txBody>
      </p:sp>
      <p:sp>
        <p:nvSpPr>
          <p:cNvPr id="131" name="Shape 76"/>
          <p:cNvSpPr/>
          <p:nvPr/>
        </p:nvSpPr>
        <p:spPr>
          <a:xfrm>
            <a:off x="615149" y="2998024"/>
            <a:ext cx="500401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31"/>
          <p:cNvSpPr txBox="1"/>
          <p:nvPr>
            <p:ph type="title"/>
          </p:nvPr>
        </p:nvSpPr>
        <p:spPr>
          <a:xfrm>
            <a:off x="476725" y="2092649"/>
            <a:ext cx="8296800" cy="958201"/>
          </a:xfrm>
          <a:prstGeom prst="rect">
            <a:avLst/>
          </a:prstGeom>
        </p:spPr>
        <p:txBody>
          <a:bodyPr/>
          <a:lstStyle/>
          <a:p>
            <a:pPr/>
            <a:r>
              <a:t>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36"/>
          <p:cNvSpPr txBox="1"/>
          <p:nvPr>
            <p:ph type="title"/>
          </p:nvPr>
        </p:nvSpPr>
        <p:spPr>
          <a:xfrm>
            <a:off x="182550" y="246299"/>
            <a:ext cx="4045200" cy="1318202"/>
          </a:xfrm>
          <a:prstGeom prst="rect">
            <a:avLst/>
          </a:prstGeom>
        </p:spPr>
        <p:txBody>
          <a:bodyPr/>
          <a:lstStyle/>
          <a:p>
            <a:pPr/>
            <a:r>
              <a:t>AI Decision Making</a:t>
            </a:r>
          </a:p>
        </p:txBody>
      </p:sp>
      <p:sp>
        <p:nvSpPr>
          <p:cNvPr id="174" name="Shape 137"/>
          <p:cNvSpPr txBox="1"/>
          <p:nvPr>
            <p:ph type="body" sz="half" idx="1"/>
          </p:nvPr>
        </p:nvSpPr>
        <p:spPr>
          <a:xfrm>
            <a:off x="182550" y="1708728"/>
            <a:ext cx="4045200" cy="2719202"/>
          </a:xfrm>
          <a:prstGeom prst="rect">
            <a:avLst/>
          </a:prstGeom>
        </p:spPr>
        <p:txBody>
          <a:bodyPr/>
          <a:lstStyle/>
          <a:p>
            <a:pPr/>
          </a:p>
          <a:p>
            <a:pPr marL="457200" indent="-228600">
              <a:buClr>
                <a:srgbClr val="000000"/>
              </a:buClr>
              <a:buSzPct val="100000"/>
              <a:buAutoNum type="arabicPeriod" startAt="1"/>
            </a:pPr>
            <a:r>
              <a:t>Play Alone</a:t>
            </a:r>
          </a:p>
          <a:p>
            <a:pPr marL="457200" indent="-228600">
              <a:buClr>
                <a:srgbClr val="000000"/>
              </a:buClr>
              <a:buSzPct val="100000"/>
              <a:buAutoNum type="arabicPeriod" startAt="1"/>
            </a:pPr>
            <a:r>
              <a:t>Pick up</a:t>
            </a:r>
          </a:p>
        </p:txBody>
      </p:sp>
      <p:pic>
        <p:nvPicPr>
          <p:cNvPr id="175" name="Shape 139" descr="Shape 1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1224" y="845400"/>
            <a:ext cx="3946351" cy="2959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44"/>
          <p:cNvSpPr txBox="1"/>
          <p:nvPr>
            <p:ph type="title"/>
          </p:nvPr>
        </p:nvSpPr>
        <p:spPr>
          <a:xfrm>
            <a:off x="2510700" y="612049"/>
            <a:ext cx="4122600" cy="635402"/>
          </a:xfrm>
          <a:prstGeom prst="rect">
            <a:avLst/>
          </a:prstGeom>
        </p:spPr>
        <p:txBody>
          <a:bodyPr/>
          <a:lstStyle>
            <a:lvl1pPr marL="370331" indent="-370331" defTabSz="740663">
              <a:buClr>
                <a:srgbClr val="000000"/>
              </a:buClr>
              <a:buSzPct val="100000"/>
              <a:buAutoNum type="arabicPeriod" startAt="1"/>
              <a:defRPr sz="2916"/>
            </a:lvl1pPr>
          </a:lstStyle>
          <a:p>
            <a:pPr/>
            <a:r>
              <a:t>Play Alone</a:t>
            </a:r>
          </a:p>
        </p:txBody>
      </p:sp>
      <p:sp>
        <p:nvSpPr>
          <p:cNvPr id="178" name="Shape 145"/>
          <p:cNvSpPr txBox="1"/>
          <p:nvPr>
            <p:ph type="body" idx="1"/>
          </p:nvPr>
        </p:nvSpPr>
        <p:spPr>
          <a:xfrm>
            <a:off x="2510698" y="1396375"/>
            <a:ext cx="6321602" cy="31725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Suppose...</a:t>
            </a:r>
          </a:p>
        </p:txBody>
      </p:sp>
      <p:pic>
        <p:nvPicPr>
          <p:cNvPr id="179" name="Shape 146" descr="Shape 1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0722" y="1936175"/>
            <a:ext cx="5142951" cy="825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51"/>
          <p:cNvSpPr txBox="1"/>
          <p:nvPr>
            <p:ph type="title"/>
          </p:nvPr>
        </p:nvSpPr>
        <p:spPr>
          <a:xfrm>
            <a:off x="2510700" y="612049"/>
            <a:ext cx="4122600" cy="635402"/>
          </a:xfrm>
          <a:prstGeom prst="rect">
            <a:avLst/>
          </a:prstGeom>
        </p:spPr>
        <p:txBody>
          <a:bodyPr/>
          <a:lstStyle>
            <a:lvl1pPr defTabSz="740663">
              <a:defRPr sz="2916"/>
            </a:lvl1pPr>
          </a:lstStyle>
          <a:p>
            <a:pPr/>
            <a:r>
              <a:t>Traits</a:t>
            </a:r>
          </a:p>
        </p:txBody>
      </p:sp>
      <p:sp>
        <p:nvSpPr>
          <p:cNvPr id="182" name="Shape 152"/>
          <p:cNvSpPr txBox="1"/>
          <p:nvPr>
            <p:ph type="body" idx="1"/>
          </p:nvPr>
        </p:nvSpPr>
        <p:spPr>
          <a:xfrm>
            <a:off x="2510698" y="1396375"/>
            <a:ext cx="6321602" cy="31725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Shape 153" descr="Shape 1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0700" y="1324536"/>
            <a:ext cx="6115051" cy="2028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58"/>
          <p:cNvSpPr txBox="1"/>
          <p:nvPr>
            <p:ph type="title"/>
          </p:nvPr>
        </p:nvSpPr>
        <p:spPr>
          <a:xfrm>
            <a:off x="2400249" y="575950"/>
            <a:ext cx="6321602" cy="6354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Implementation!</a:t>
            </a:r>
          </a:p>
        </p:txBody>
      </p:sp>
      <p:sp>
        <p:nvSpPr>
          <p:cNvPr id="186" name="Shape 159"/>
          <p:cNvSpPr txBox="1"/>
          <p:nvPr>
            <p:ph type="body" sz="quarter" idx="1"/>
          </p:nvPr>
        </p:nvSpPr>
        <p:spPr>
          <a:xfrm>
            <a:off x="5340370" y="1590374"/>
            <a:ext cx="3071401" cy="30024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Shape 160" descr="Shape 1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250" y="2036547"/>
            <a:ext cx="6321600" cy="2110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65"/>
          <p:cNvSpPr txBox="1"/>
          <p:nvPr>
            <p:ph type="title"/>
          </p:nvPr>
        </p:nvSpPr>
        <p:spPr>
          <a:xfrm>
            <a:off x="2510700" y="612049"/>
            <a:ext cx="4122600" cy="635402"/>
          </a:xfrm>
          <a:prstGeom prst="rect">
            <a:avLst/>
          </a:prstGeom>
        </p:spPr>
        <p:txBody>
          <a:bodyPr/>
          <a:lstStyle>
            <a:lvl1pPr defTabSz="740663">
              <a:defRPr sz="2916"/>
            </a:lvl1pPr>
          </a:lstStyle>
          <a:p>
            <a:pPr/>
            <a:r>
              <a:t>2.  Pick Up?</a:t>
            </a:r>
          </a:p>
        </p:txBody>
      </p:sp>
      <p:sp>
        <p:nvSpPr>
          <p:cNvPr id="190" name="Shape 166"/>
          <p:cNvSpPr txBox="1"/>
          <p:nvPr>
            <p:ph type="body" idx="1"/>
          </p:nvPr>
        </p:nvSpPr>
        <p:spPr>
          <a:xfrm>
            <a:off x="2510698" y="1396375"/>
            <a:ext cx="6321602" cy="3172501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Great Hand:</a:t>
            </a:r>
          </a:p>
          <a:p>
            <a:pPr/>
            <a:endParaRPr sz="2400"/>
          </a:p>
          <a:p>
            <a:pPr>
              <a:defRPr sz="2400"/>
            </a:pPr>
            <a:r>
              <a:t>But suppose..</a:t>
            </a:r>
          </a:p>
        </p:txBody>
      </p:sp>
      <p:pic>
        <p:nvPicPr>
          <p:cNvPr id="191" name="Shape 167" descr="Shape 16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0700" y="1855629"/>
            <a:ext cx="2437901" cy="41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hape 168" descr="Shape 16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0700" y="3173323"/>
            <a:ext cx="4122600" cy="1000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73"/>
          <p:cNvSpPr txBox="1"/>
          <p:nvPr>
            <p:ph type="title"/>
          </p:nvPr>
        </p:nvSpPr>
        <p:spPr>
          <a:xfrm>
            <a:off x="2400249" y="575950"/>
            <a:ext cx="6321602" cy="6354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Test Environment</a:t>
            </a:r>
          </a:p>
        </p:txBody>
      </p:sp>
      <p:sp>
        <p:nvSpPr>
          <p:cNvPr id="195" name="Shape 174"/>
          <p:cNvSpPr txBox="1"/>
          <p:nvPr>
            <p:ph type="body" sz="quarter" idx="1"/>
          </p:nvPr>
        </p:nvSpPr>
        <p:spPr>
          <a:xfrm>
            <a:off x="5340370" y="1590374"/>
            <a:ext cx="3071401" cy="30024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6" name="Shape 175" descr="Shape 1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250" y="1833499"/>
            <a:ext cx="6606051" cy="2346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80"/>
          <p:cNvSpPr txBox="1"/>
          <p:nvPr>
            <p:ph type="title"/>
          </p:nvPr>
        </p:nvSpPr>
        <p:spPr>
          <a:xfrm>
            <a:off x="2400249" y="575950"/>
            <a:ext cx="6321602" cy="6354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Data!</a:t>
            </a:r>
          </a:p>
        </p:txBody>
      </p:sp>
      <p:sp>
        <p:nvSpPr>
          <p:cNvPr id="199" name="Shape 181"/>
          <p:cNvSpPr txBox="1"/>
          <p:nvPr>
            <p:ph type="body" sz="quarter" idx="1"/>
          </p:nvPr>
        </p:nvSpPr>
        <p:spPr>
          <a:xfrm>
            <a:off x="2400301" y="1602675"/>
            <a:ext cx="3071401" cy="30024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18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</a:p>
        </p:txBody>
      </p:sp>
      <p:pic>
        <p:nvPicPr>
          <p:cNvPr id="201" name="Shape 183" descr="Shape 1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300" y="1476375"/>
            <a:ext cx="4762500" cy="2190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188"/>
          <p:cNvSpPr txBox="1"/>
          <p:nvPr>
            <p:ph type="title"/>
          </p:nvPr>
        </p:nvSpPr>
        <p:spPr>
          <a:xfrm>
            <a:off x="2400249" y="575950"/>
            <a:ext cx="6321602" cy="6354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Regression!</a:t>
            </a:r>
          </a:p>
        </p:txBody>
      </p:sp>
      <p:sp>
        <p:nvSpPr>
          <p:cNvPr id="204" name="Shape 189"/>
          <p:cNvSpPr txBox="1"/>
          <p:nvPr>
            <p:ph type="body" sz="quarter" idx="1"/>
          </p:nvPr>
        </p:nvSpPr>
        <p:spPr>
          <a:xfrm>
            <a:off x="2400301" y="1602675"/>
            <a:ext cx="3071401" cy="30024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190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</a:p>
        </p:txBody>
      </p:sp>
      <p:pic>
        <p:nvPicPr>
          <p:cNvPr id="206" name="Shape 191" descr="Shape 19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300" y="1353850"/>
            <a:ext cx="3501200" cy="3251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196"/>
          <p:cNvSpPr txBox="1"/>
          <p:nvPr>
            <p:ph type="title"/>
          </p:nvPr>
        </p:nvSpPr>
        <p:spPr>
          <a:xfrm>
            <a:off x="2400249" y="575950"/>
            <a:ext cx="6321602" cy="635401"/>
          </a:xfrm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Implementation!</a:t>
            </a:r>
          </a:p>
        </p:txBody>
      </p:sp>
      <p:sp>
        <p:nvSpPr>
          <p:cNvPr id="209" name="Shape 197"/>
          <p:cNvSpPr txBox="1"/>
          <p:nvPr>
            <p:ph type="body" sz="quarter" idx="1"/>
          </p:nvPr>
        </p:nvSpPr>
        <p:spPr>
          <a:xfrm>
            <a:off x="2400251" y="1356575"/>
            <a:ext cx="3071402" cy="3002401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/>
            <a:r>
              <a:t>Pick Up</a:t>
            </a:r>
          </a:p>
        </p:txBody>
      </p:sp>
      <p:sp>
        <p:nvSpPr>
          <p:cNvPr id="210" name="Shape 198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</a:p>
        </p:txBody>
      </p:sp>
      <p:pic>
        <p:nvPicPr>
          <p:cNvPr id="211" name="Shape 199" descr="Shape 19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7325" y="1151549"/>
            <a:ext cx="6267451" cy="3629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81"/>
          <p:cNvSpPr txBox="1"/>
          <p:nvPr>
            <p:ph type="body" idx="1"/>
          </p:nvPr>
        </p:nvSpPr>
        <p:spPr>
          <a:xfrm>
            <a:off x="201249" y="1697150"/>
            <a:ext cx="8520602" cy="31725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82"/>
          <p:cNvSpPr txBox="1"/>
          <p:nvPr>
            <p:ph type="title"/>
          </p:nvPr>
        </p:nvSpPr>
        <p:spPr>
          <a:xfrm>
            <a:off x="372975" y="575950"/>
            <a:ext cx="8348999" cy="635401"/>
          </a:xfrm>
          <a:prstGeom prst="rect">
            <a:avLst/>
          </a:prstGeom>
        </p:spPr>
        <p:txBody>
          <a:bodyPr/>
          <a:lstStyle>
            <a:lvl1pPr defTabSz="740663">
              <a:defRPr sz="2916"/>
            </a:lvl1pPr>
          </a:lstStyle>
          <a:p>
            <a:pPr/>
            <a:r>
              <a:t>Origins</a:t>
            </a:r>
          </a:p>
        </p:txBody>
      </p:sp>
      <p:pic>
        <p:nvPicPr>
          <p:cNvPr id="135" name="Shape 83" descr="Shape 8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44" y="1697150"/>
            <a:ext cx="3812048" cy="304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Shape 84" descr="Shape 8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3298" y="1697148"/>
            <a:ext cx="5730428" cy="3049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04"/>
          <p:cNvSpPr txBox="1"/>
          <p:nvPr>
            <p:ph type="title" idx="4294967295"/>
          </p:nvPr>
        </p:nvSpPr>
        <p:spPr>
          <a:xfrm>
            <a:off x="311699" y="709050"/>
            <a:ext cx="3890102" cy="3725400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1600"/>
              </a:spcBef>
            </a:pPr>
            <a:endParaRPr sz="3200"/>
          </a:p>
          <a:p>
            <a:pPr>
              <a:spcBef>
                <a:spcPts val="1600"/>
              </a:spcBef>
              <a:defRPr sz="3200"/>
            </a:pPr>
            <a:r>
              <a:t>Extras!!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800">
                <a:solidFill>
                  <a:schemeClr val="accent3"/>
                </a:solidFill>
              </a:defRPr>
            </a:pPr>
            <a:r>
              <a:t>Debugger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800">
                <a:solidFill>
                  <a:schemeClr val="accent3"/>
                </a:solidFill>
              </a:defRPr>
            </a:pPr>
            <a:r>
              <a:t>Stats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800">
                <a:solidFill>
                  <a:schemeClr val="accent3"/>
                </a:solidFill>
              </a:defRPr>
            </a:pPr>
            <a:r>
              <a:t>Rules </a:t>
            </a:r>
          </a:p>
        </p:txBody>
      </p:sp>
      <p:pic>
        <p:nvPicPr>
          <p:cNvPr id="214" name="Shape 205" descr="Shape 20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8949" y="0"/>
            <a:ext cx="5966424" cy="514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0"/>
          <p:cNvSpPr txBox="1"/>
          <p:nvPr>
            <p:ph type="title" idx="4294967295"/>
          </p:nvPr>
        </p:nvSpPr>
        <p:spPr>
          <a:xfrm>
            <a:off x="311699" y="709050"/>
            <a:ext cx="3890102" cy="3725400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1600"/>
              </a:spcBef>
              <a:defRPr sz="3200"/>
            </a:pPr>
            <a:r>
              <a:t>Possible Next Steps?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800">
                <a:solidFill>
                  <a:schemeClr val="accent3"/>
                </a:solidFill>
              </a:defRPr>
            </a:pPr>
            <a:r>
              <a:t>AI Machine Learning / Adaptation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800">
                <a:solidFill>
                  <a:schemeClr val="accent3"/>
                </a:solidFill>
              </a:defRPr>
            </a:pPr>
            <a:r>
              <a:t>Multiplayer</a:t>
            </a:r>
          </a:p>
        </p:txBody>
      </p:sp>
      <p:pic>
        <p:nvPicPr>
          <p:cNvPr id="217" name="Shape 211" descr="Shape 211"/>
          <p:cNvPicPr>
            <a:picLocks noChangeAspect="1"/>
          </p:cNvPicPr>
          <p:nvPr/>
        </p:nvPicPr>
        <p:blipFill>
          <a:blip r:embed="rId2">
            <a:extLst/>
          </a:blip>
          <a:srcRect l="0" t="0" r="37826" b="0"/>
          <a:stretch>
            <a:fillRect/>
          </a:stretch>
        </p:blipFill>
        <p:spPr>
          <a:xfrm>
            <a:off x="4548454" y="0"/>
            <a:ext cx="459555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6"/>
          <p:cNvSpPr txBox="1"/>
          <p:nvPr>
            <p:ph type="title" idx="4294967295"/>
          </p:nvPr>
        </p:nvSpPr>
        <p:spPr>
          <a:xfrm>
            <a:off x="311699" y="709050"/>
            <a:ext cx="3890102" cy="3725400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1600"/>
              </a:spcBef>
              <a:defRPr sz="3200"/>
            </a:pPr>
            <a:r>
              <a:t>Thank you!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800">
                <a:solidFill>
                  <a:schemeClr val="accent3"/>
                </a:solidFill>
              </a:defRPr>
            </a:pPr>
            <a:r>
              <a:t>Questions / Comments?</a:t>
            </a:r>
          </a:p>
        </p:txBody>
      </p:sp>
      <p:pic>
        <p:nvPicPr>
          <p:cNvPr id="220" name="Shape 217" descr="Shape 2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7970" y="0"/>
            <a:ext cx="4683525" cy="514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89"/>
          <p:cNvSpPr txBox="1"/>
          <p:nvPr>
            <p:ph type="body" idx="1"/>
          </p:nvPr>
        </p:nvSpPr>
        <p:spPr>
          <a:xfrm>
            <a:off x="201249" y="1697150"/>
            <a:ext cx="8520602" cy="31725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Strength									Points</a:t>
            </a:r>
          </a:p>
        </p:txBody>
      </p:sp>
      <p:sp>
        <p:nvSpPr>
          <p:cNvPr id="141" name="Shape 90"/>
          <p:cNvSpPr txBox="1"/>
          <p:nvPr>
            <p:ph type="title"/>
          </p:nvPr>
        </p:nvSpPr>
        <p:spPr>
          <a:xfrm>
            <a:off x="372975" y="575950"/>
            <a:ext cx="8348999" cy="635401"/>
          </a:xfrm>
          <a:prstGeom prst="rect">
            <a:avLst/>
          </a:prstGeom>
        </p:spPr>
        <p:txBody>
          <a:bodyPr/>
          <a:lstStyle>
            <a:lvl1pPr defTabSz="740663">
              <a:defRPr sz="2916"/>
            </a:lvl1pPr>
          </a:lstStyle>
          <a:p>
            <a:pPr/>
            <a:r>
              <a:t>Rules</a:t>
            </a:r>
          </a:p>
        </p:txBody>
      </p:sp>
      <p:pic>
        <p:nvPicPr>
          <p:cNvPr id="142" name="Shape 91" descr="Shape 9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37" y="2212999"/>
            <a:ext cx="3133726" cy="127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hape 92" descr="Shape 9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57886" y="2212987"/>
            <a:ext cx="1571626" cy="145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97"/>
          <p:cNvSpPr txBox="1"/>
          <p:nvPr>
            <p:ph type="title"/>
          </p:nvPr>
        </p:nvSpPr>
        <p:spPr>
          <a:xfrm>
            <a:off x="423600" y="2146599"/>
            <a:ext cx="8296800" cy="1005001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02"/>
          <p:cNvSpPr txBox="1"/>
          <p:nvPr>
            <p:ph type="title"/>
          </p:nvPr>
        </p:nvSpPr>
        <p:spPr>
          <a:xfrm>
            <a:off x="423600" y="2146599"/>
            <a:ext cx="8296800" cy="1005001"/>
          </a:xfrm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07"/>
          <p:cNvSpPr txBox="1"/>
          <p:nvPr>
            <p:ph type="title"/>
          </p:nvPr>
        </p:nvSpPr>
        <p:spPr>
          <a:xfrm>
            <a:off x="372975" y="575950"/>
            <a:ext cx="8348999" cy="635401"/>
          </a:xfrm>
          <a:prstGeom prst="rect">
            <a:avLst/>
          </a:prstGeom>
        </p:spPr>
        <p:txBody>
          <a:bodyPr/>
          <a:lstStyle/>
          <a:p>
            <a:pPr defTabSz="886968">
              <a:defRPr sz="2910"/>
            </a:pPr>
          </a:p>
        </p:txBody>
      </p:sp>
      <p:pic>
        <p:nvPicPr>
          <p:cNvPr id="152" name="Shape 108" descr="Shape 10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125" y="575950"/>
            <a:ext cx="7374151" cy="3359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13"/>
          <p:cNvSpPr txBox="1"/>
          <p:nvPr>
            <p:ph type="title"/>
          </p:nvPr>
        </p:nvSpPr>
        <p:spPr>
          <a:xfrm>
            <a:off x="372975" y="575950"/>
            <a:ext cx="8348999" cy="635401"/>
          </a:xfrm>
          <a:prstGeom prst="rect">
            <a:avLst/>
          </a:prstGeom>
        </p:spPr>
        <p:txBody>
          <a:bodyPr/>
          <a:lstStyle>
            <a:lvl1pPr marL="370331" indent="-370331" defTabSz="740663">
              <a:buClr>
                <a:srgbClr val="000000"/>
              </a:buClr>
              <a:buSzPct val="100000"/>
              <a:buAutoNum type="arabicPeriod" startAt="1"/>
              <a:defRPr sz="2916"/>
            </a:lvl1pPr>
          </a:lstStyle>
          <a:p>
            <a:pPr/>
            <a:r>
              <a:t>Game Rules (2 weeks)</a:t>
            </a:r>
          </a:p>
        </p:txBody>
      </p:sp>
      <p:pic>
        <p:nvPicPr>
          <p:cNvPr id="157" name="Shape 114" descr="Shape 1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0549" y="1211349"/>
            <a:ext cx="3171901" cy="3355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19"/>
          <p:cNvSpPr txBox="1"/>
          <p:nvPr>
            <p:ph type="title"/>
          </p:nvPr>
        </p:nvSpPr>
        <p:spPr>
          <a:xfrm>
            <a:off x="372975" y="575950"/>
            <a:ext cx="8348999" cy="635401"/>
          </a:xfrm>
          <a:prstGeom prst="rect">
            <a:avLst/>
          </a:prstGeom>
        </p:spPr>
        <p:txBody>
          <a:bodyPr/>
          <a:lstStyle>
            <a:lvl1pPr defTabSz="740663">
              <a:defRPr sz="2916"/>
            </a:lvl1pPr>
          </a:lstStyle>
          <a:p>
            <a:pPr/>
            <a:r>
              <a:t>2. AI Players (6 weeks)</a:t>
            </a:r>
          </a:p>
        </p:txBody>
      </p:sp>
      <p:pic>
        <p:nvPicPr>
          <p:cNvPr id="162" name="Shape 120" descr="Shape 1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5174" y="1645249"/>
            <a:ext cx="5753101" cy="2838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25"/>
          <p:cNvSpPr txBox="1"/>
          <p:nvPr>
            <p:ph type="title"/>
          </p:nvPr>
        </p:nvSpPr>
        <p:spPr>
          <a:xfrm>
            <a:off x="372975" y="575950"/>
            <a:ext cx="8348999" cy="635401"/>
          </a:xfrm>
          <a:prstGeom prst="rect">
            <a:avLst/>
          </a:prstGeom>
        </p:spPr>
        <p:txBody>
          <a:bodyPr/>
          <a:lstStyle>
            <a:lvl1pPr defTabSz="740663">
              <a:defRPr sz="2916"/>
            </a:lvl1pPr>
          </a:lstStyle>
          <a:p>
            <a:pPr/>
            <a:r>
              <a:t>3. User Interface (4 weeks)</a:t>
            </a:r>
          </a:p>
        </p:txBody>
      </p:sp>
      <p:pic>
        <p:nvPicPr>
          <p:cNvPr id="167" name="Shape 126" descr="Shape 1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7324" y="1356224"/>
            <a:ext cx="5849725" cy="3288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wiss-2">
  <a:themeElements>
    <a:clrScheme name="swiss-2">
      <a:dk1>
        <a:srgbClr val="F46524"/>
      </a:dk1>
      <a:lt1>
        <a:srgbClr val="F46524"/>
      </a:lt1>
      <a:dk2>
        <a:srgbClr val="A7A7A7"/>
      </a:dk2>
      <a:lt2>
        <a:srgbClr val="535353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00FF"/>
      </a:hlink>
      <a:folHlink>
        <a:srgbClr val="FF00FF"/>
      </a:folHlink>
    </a:clrScheme>
    <a:fontScheme name="swiss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wiss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wiss-2">
  <a:themeElements>
    <a:clrScheme name="swiss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00FF"/>
      </a:hlink>
      <a:folHlink>
        <a:srgbClr val="FF00FF"/>
      </a:folHlink>
    </a:clrScheme>
    <a:fontScheme name="swiss-2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wiss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